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2" r:id="rId1"/>
  </p:sldMasterIdLst>
  <p:sldIdLst>
    <p:sldId id="256" r:id="rId2"/>
    <p:sldId id="261" r:id="rId3"/>
    <p:sldId id="263" r:id="rId4"/>
    <p:sldId id="262" r:id="rId5"/>
    <p:sldId id="257" r:id="rId6"/>
    <p:sldId id="279" r:id="rId7"/>
    <p:sldId id="265" r:id="rId8"/>
    <p:sldId id="277" r:id="rId9"/>
    <p:sldId id="278" r:id="rId10"/>
    <p:sldId id="276" r:id="rId11"/>
    <p:sldId id="266" r:id="rId12"/>
    <p:sldId id="273" r:id="rId13"/>
    <p:sldId id="274" r:id="rId14"/>
    <p:sldId id="267" r:id="rId15"/>
    <p:sldId id="258" r:id="rId16"/>
    <p:sldId id="260" r:id="rId17"/>
    <p:sldId id="268" r:id="rId18"/>
    <p:sldId id="269" r:id="rId19"/>
    <p:sldId id="270" r:id="rId20"/>
    <p:sldId id="271" r:id="rId21"/>
    <p:sldId id="272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0" autoAdjust="0"/>
    <p:restoredTop sz="94660"/>
  </p:normalViewPr>
  <p:slideViewPr>
    <p:cSldViewPr snapToGrid="0">
      <p:cViewPr>
        <p:scale>
          <a:sx n="73" d="100"/>
          <a:sy n="73" d="100"/>
        </p:scale>
        <p:origin x="68" y="8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4FCCD-6189-4E30-84D3-0280338CEA65}" type="datetimeFigureOut">
              <a:rPr lang="en-US" smtClean="0"/>
              <a:t>6/14/2021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88645BBE-7F7F-4944-84BB-5E6CCEC772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7254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4FCCD-6189-4E30-84D3-0280338CEA65}" type="datetimeFigureOut">
              <a:rPr lang="en-US" smtClean="0"/>
              <a:t>6/14/2021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88645BBE-7F7F-4944-84BB-5E6CCEC772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8328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4FCCD-6189-4E30-84D3-0280338CEA65}" type="datetimeFigureOut">
              <a:rPr lang="en-US" smtClean="0"/>
              <a:t>6/14/2021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88645BBE-7F7F-4944-84BB-5E6CCEC77266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651706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4FCCD-6189-4E30-84D3-0280338CEA65}" type="datetimeFigureOut">
              <a:rPr lang="en-US" smtClean="0"/>
              <a:t>6/14/2021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88645BBE-7F7F-4944-84BB-5E6CCEC772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873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4FCCD-6189-4E30-84D3-0280338CEA65}" type="datetimeFigureOut">
              <a:rPr lang="en-US" smtClean="0"/>
              <a:t>6/14/2021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88645BBE-7F7F-4944-84BB-5E6CCEC77266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103636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4FCCD-6189-4E30-84D3-0280338CEA65}" type="datetimeFigureOut">
              <a:rPr lang="en-US" smtClean="0"/>
              <a:t>6/14/2021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88645BBE-7F7F-4944-84BB-5E6CCEC772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1931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4FCCD-6189-4E30-84D3-0280338CEA65}" type="datetimeFigureOut">
              <a:rPr lang="en-US" smtClean="0"/>
              <a:t>6/14/2021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45BBE-7F7F-4944-84BB-5E6CCEC772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3358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4FCCD-6189-4E30-84D3-0280338CEA65}" type="datetimeFigureOut">
              <a:rPr lang="en-US" smtClean="0"/>
              <a:t>6/14/2021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45BBE-7F7F-4944-84BB-5E6CCEC772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3125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4FCCD-6189-4E30-84D3-0280338CEA65}" type="datetimeFigureOut">
              <a:rPr lang="en-US" smtClean="0"/>
              <a:t>6/14/2021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45BBE-7F7F-4944-84BB-5E6CCEC772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2101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4FCCD-6189-4E30-84D3-0280338CEA65}" type="datetimeFigureOut">
              <a:rPr lang="en-US" smtClean="0"/>
              <a:t>6/14/2021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88645BBE-7F7F-4944-84BB-5E6CCEC772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00093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4FCCD-6189-4E30-84D3-0280338CEA65}" type="datetimeFigureOut">
              <a:rPr lang="en-US" smtClean="0"/>
              <a:t>6/14/2021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88645BBE-7F7F-4944-84BB-5E6CCEC772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1574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4FCCD-6189-4E30-84D3-0280338CEA65}" type="datetimeFigureOut">
              <a:rPr lang="en-US" smtClean="0"/>
              <a:t>6/14/2021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88645BBE-7F7F-4944-84BB-5E6CCEC772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2983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4FCCD-6189-4E30-84D3-0280338CEA65}" type="datetimeFigureOut">
              <a:rPr lang="en-US" smtClean="0"/>
              <a:t>6/14/2021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45BBE-7F7F-4944-84BB-5E6CCEC772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5213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4FCCD-6189-4E30-84D3-0280338CEA65}" type="datetimeFigureOut">
              <a:rPr lang="en-US" smtClean="0"/>
              <a:t>6/14/2021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45BBE-7F7F-4944-84BB-5E6CCEC772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5772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4FCCD-6189-4E30-84D3-0280338CEA65}" type="datetimeFigureOut">
              <a:rPr lang="en-US" smtClean="0"/>
              <a:t>6/14/2021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45BBE-7F7F-4944-84BB-5E6CCEC772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162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4FCCD-6189-4E30-84D3-0280338CEA65}" type="datetimeFigureOut">
              <a:rPr lang="en-US" smtClean="0"/>
              <a:t>6/14/2021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88645BBE-7F7F-4944-84BB-5E6CCEC772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3439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157"/>
            <a:ext cx="2356674" cy="6853096"/>
            <a:chOff x="6627813" y="195610"/>
            <a:chExt cx="1952625" cy="5678141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5610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C4FCCD-6189-4E30-84D3-0280338CEA65}" type="datetimeFigureOut">
              <a:rPr lang="en-US" smtClean="0"/>
              <a:t>6/14/2021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88645BBE-7F7F-4944-84BB-5E6CCEC772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7018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3" r:id="rId1"/>
    <p:sldLayoutId id="2147483824" r:id="rId2"/>
    <p:sldLayoutId id="2147483825" r:id="rId3"/>
    <p:sldLayoutId id="2147483826" r:id="rId4"/>
    <p:sldLayoutId id="2147483827" r:id="rId5"/>
    <p:sldLayoutId id="2147483828" r:id="rId6"/>
    <p:sldLayoutId id="2147483829" r:id="rId7"/>
    <p:sldLayoutId id="2147483830" r:id="rId8"/>
    <p:sldLayoutId id="2147483831" r:id="rId9"/>
    <p:sldLayoutId id="2147483832" r:id="rId10"/>
    <p:sldLayoutId id="2147483833" r:id="rId11"/>
    <p:sldLayoutId id="2147483834" r:id="rId12"/>
    <p:sldLayoutId id="2147483835" r:id="rId13"/>
    <p:sldLayoutId id="2147483836" r:id="rId14"/>
    <p:sldLayoutId id="2147483837" r:id="rId15"/>
    <p:sldLayoutId id="2147483838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2">
              <a:lumMod val="7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2" y="560157"/>
            <a:ext cx="8915399" cy="3285907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err="1" smtClean="0"/>
              <a:t>Cyberminer</a:t>
            </a:r>
            <a:r>
              <a:rPr lang="en-US" dirty="0" smtClean="0"/>
              <a:t> </a:t>
            </a:r>
            <a:r>
              <a:rPr lang="en-US" dirty="0"/>
              <a:t>–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A </a:t>
            </a:r>
            <a:r>
              <a:rPr lang="en-US" dirty="0"/>
              <a:t>web search </a:t>
            </a:r>
            <a:r>
              <a:rPr lang="en-US" dirty="0" smtClean="0"/>
              <a:t>engine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Iteration 1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1" y="4239907"/>
            <a:ext cx="8915399" cy="1742084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Team members:</a:t>
            </a:r>
          </a:p>
          <a:p>
            <a:r>
              <a:rPr lang="en-US" dirty="0" err="1" smtClean="0"/>
              <a:t>Tingwei</a:t>
            </a:r>
            <a:r>
              <a:rPr lang="en-US" dirty="0" smtClean="0"/>
              <a:t> Wu 			txw190006</a:t>
            </a:r>
          </a:p>
          <a:p>
            <a:r>
              <a:rPr lang="en-US" dirty="0" err="1" smtClean="0"/>
              <a:t>Churong</a:t>
            </a:r>
            <a:r>
              <a:rPr lang="en-US" dirty="0" smtClean="0"/>
              <a:t> Zhang 		cxz173430</a:t>
            </a:r>
          </a:p>
          <a:p>
            <a:r>
              <a:rPr lang="en-US" dirty="0" err="1" smtClean="0"/>
              <a:t>Feifei</a:t>
            </a:r>
            <a:r>
              <a:rPr lang="en-US" dirty="0" smtClean="0"/>
              <a:t> </a:t>
            </a:r>
            <a:r>
              <a:rPr lang="en-US" dirty="0" err="1" smtClean="0"/>
              <a:t>Guo</a:t>
            </a:r>
            <a:r>
              <a:rPr lang="en-US" dirty="0" smtClean="0"/>
              <a:t> 			fxg180009</a:t>
            </a:r>
          </a:p>
          <a:p>
            <a:r>
              <a:rPr lang="en-US" dirty="0" err="1" smtClean="0"/>
              <a:t>Qixiang</a:t>
            </a:r>
            <a:r>
              <a:rPr lang="en-US" dirty="0" smtClean="0"/>
              <a:t> Wang 		qxw200000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21016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Use Case 4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9259" t="78984" r="35608" b="10349"/>
          <a:stretch/>
        </p:blipFill>
        <p:spPr>
          <a:xfrm>
            <a:off x="888275" y="2194558"/>
            <a:ext cx="6281581" cy="127145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830" t="20826" r="90787" b="48240"/>
          <a:stretch/>
        </p:blipFill>
        <p:spPr>
          <a:xfrm>
            <a:off x="7528780" y="2118359"/>
            <a:ext cx="1641346" cy="458454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57152" t="20826" r="31291" b="48240"/>
          <a:stretch/>
        </p:blipFill>
        <p:spPr>
          <a:xfrm>
            <a:off x="9170126" y="2118359"/>
            <a:ext cx="2569029" cy="4584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0418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Sequence Diagram(1)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631815" y="1386142"/>
            <a:ext cx="4047659" cy="518858"/>
          </a:xfrm>
        </p:spPr>
        <p:txBody>
          <a:bodyPr>
            <a:noAutofit/>
          </a:bodyPr>
          <a:lstStyle/>
          <a:p>
            <a:r>
              <a:rPr lang="en-US" altLang="zh-TW" sz="2400" dirty="0" smtClean="0"/>
              <a:t>Use Case 1(Input String)</a:t>
            </a:r>
            <a:endParaRPr lang="en-US" sz="2400" dirty="0" smtClean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l="26974" t="13841" r="32307" b="51365"/>
          <a:stretch/>
        </p:blipFill>
        <p:spPr>
          <a:xfrm>
            <a:off x="2592924" y="2020387"/>
            <a:ext cx="8362355" cy="4763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66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 </a:t>
            </a:r>
            <a:r>
              <a:rPr lang="en-US" dirty="0" smtClean="0"/>
              <a:t>Diagram(2)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2598718" y="1396903"/>
            <a:ext cx="7276802" cy="490937"/>
          </a:xfrm>
        </p:spPr>
        <p:txBody>
          <a:bodyPr>
            <a:noAutofit/>
          </a:bodyPr>
          <a:lstStyle/>
          <a:p>
            <a:r>
              <a:rPr lang="en-US" altLang="zh-TW" sz="2400" dirty="0" smtClean="0"/>
              <a:t>Use Case 2(Input String with Symbols)</a:t>
            </a:r>
            <a:endParaRPr lang="en-US" sz="2400" dirty="0" smtClean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/>
          <a:srcRect l="26974" t="49146" r="32307" b="32826"/>
          <a:stretch/>
        </p:blipFill>
        <p:spPr>
          <a:xfrm>
            <a:off x="2592921" y="3753657"/>
            <a:ext cx="9322381" cy="275164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/>
          <a:srcRect l="26974" t="18413" r="32307" b="70049"/>
          <a:stretch/>
        </p:blipFill>
        <p:spPr>
          <a:xfrm>
            <a:off x="2592925" y="1992651"/>
            <a:ext cx="9322377" cy="1761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017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 </a:t>
            </a:r>
            <a:r>
              <a:rPr lang="en-US" dirty="0" smtClean="0"/>
              <a:t>Diagram(3)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92925" y="1517654"/>
            <a:ext cx="4682177" cy="543042"/>
          </a:xfrm>
        </p:spPr>
        <p:txBody>
          <a:bodyPr>
            <a:normAutofit/>
          </a:bodyPr>
          <a:lstStyle/>
          <a:p>
            <a:r>
              <a:rPr lang="en-US" sz="2400" dirty="0" smtClean="0"/>
              <a:t>Click search and Click URL</a:t>
            </a:r>
            <a:endParaRPr lang="en-US" sz="2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31207" t="66983" r="32391" b="18349"/>
          <a:stretch/>
        </p:blipFill>
        <p:spPr>
          <a:xfrm>
            <a:off x="2592925" y="3918222"/>
            <a:ext cx="9144388" cy="245645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31207" t="18286" r="32391" b="70193"/>
          <a:stretch/>
        </p:blipFill>
        <p:spPr>
          <a:xfrm>
            <a:off x="2592925" y="2024741"/>
            <a:ext cx="9144388" cy="1929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760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Diagram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21471" t="47238" r="21555" b="19492"/>
          <a:stretch/>
        </p:blipFill>
        <p:spPr>
          <a:xfrm>
            <a:off x="1924593" y="2029096"/>
            <a:ext cx="10044010" cy="3910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066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(Architectural) Design specification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62502" t="57198" r="14360" b="21280"/>
          <a:stretch/>
        </p:blipFill>
        <p:spPr>
          <a:xfrm>
            <a:off x="3222171" y="1889760"/>
            <a:ext cx="7415160" cy="4598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056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A Prototype implementation &amp;</a:t>
            </a:r>
            <a:br>
              <a:rPr lang="en-US" dirty="0"/>
            </a:br>
            <a:r>
              <a:rPr lang="en-US" dirty="0" smtClean="0"/>
              <a:t>	User </a:t>
            </a:r>
            <a:r>
              <a:rPr lang="en-US" dirty="0"/>
              <a:t>Manual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42091" y="2039949"/>
            <a:ext cx="4694183" cy="1056330"/>
          </a:xfrm>
        </p:spPr>
        <p:txBody>
          <a:bodyPr/>
          <a:lstStyle/>
          <a:p>
            <a:r>
              <a:rPr lang="en-US" altLang="zh-TW" dirty="0" smtClean="0"/>
              <a:t>Download and Install MAMP</a:t>
            </a:r>
          </a:p>
          <a:p>
            <a:r>
              <a:rPr lang="en-US" altLang="zh-TW" dirty="0" smtClean="0"/>
              <a:t>Activate Apache and MYSQL Server</a:t>
            </a:r>
          </a:p>
          <a:p>
            <a:endParaRPr lang="en-US" dirty="0"/>
          </a:p>
        </p:txBody>
      </p:sp>
      <p:pic>
        <p:nvPicPr>
          <p:cNvPr id="1028" name="Picture 4" descr="https://lh3.googleusercontent.com/5JdQe1LsOHWC0CSgz4QJMskXszlhfn1zzC092b--10Hv71qvCxbYgAeZ01o1kr9YZjT6UDqg7TaAat9q_7fR19hpZO6hBp1GbnbdqGvmrOa12gLMhMedOJy4aMQcR7tBtdsRjWH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99" t="11837" r="27907" b="30013"/>
          <a:stretch/>
        </p:blipFill>
        <p:spPr bwMode="auto">
          <a:xfrm>
            <a:off x="2994485" y="2993339"/>
            <a:ext cx="3853046" cy="3507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ounded Rectangle 4"/>
          <p:cNvSpPr/>
          <p:nvPr/>
        </p:nvSpPr>
        <p:spPr>
          <a:xfrm>
            <a:off x="5688824" y="3706461"/>
            <a:ext cx="1158707" cy="41182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1923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1" y="568882"/>
            <a:ext cx="8915400" cy="916727"/>
          </a:xfrm>
        </p:spPr>
        <p:txBody>
          <a:bodyPr/>
          <a:lstStyle/>
          <a:p>
            <a:r>
              <a:rPr lang="en-US" dirty="0" smtClean="0"/>
              <a:t>Execute app.py</a:t>
            </a:r>
          </a:p>
          <a:p>
            <a:r>
              <a:rPr lang="en-US" dirty="0" smtClean="0"/>
              <a:t>Open the URL</a:t>
            </a:r>
            <a:endParaRPr lang="en-US" dirty="0"/>
          </a:p>
        </p:txBody>
      </p:sp>
      <p:pic>
        <p:nvPicPr>
          <p:cNvPr id="2050" name="Picture 2" descr="https://lh3.googleusercontent.com/Nz9m15fjd1YKYdvDPRQXYLUZuB6OWUJUaG2W8gi7UcI0HBs0AmUuOsuVF0sx3b0Tgh2ZI_gWbast3pfqVIU6bQCPR0odk1LPqe0PDluqtl1Q_h8CbRNqPI8MlgqvdiqN9RKEa6FR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86" t="51957" r="26059" b="11527"/>
          <a:stretch/>
        </p:blipFill>
        <p:spPr bwMode="auto">
          <a:xfrm>
            <a:off x="2405740" y="1584494"/>
            <a:ext cx="9098871" cy="2736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ounded Rectangle 4"/>
          <p:cNvSpPr/>
          <p:nvPr/>
        </p:nvSpPr>
        <p:spPr>
          <a:xfrm>
            <a:off x="3629680" y="3950766"/>
            <a:ext cx="1835780" cy="24430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 descr="https://lh3.googleusercontent.com/iegjoQFFdgntoFcNiQnrU4hekkKQe8pg2_wr9MYZNZfBBqkz7A4FLSTY64eV24JGCVVkA6OjOvwp_bJYLnJkkVdYIzXiF_LUXM-TP72vGAiJaLpeuRjQOvt1hKxux0GfEllUzivO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270" b="42764"/>
          <a:stretch/>
        </p:blipFill>
        <p:spPr bwMode="auto">
          <a:xfrm>
            <a:off x="2512125" y="4711603"/>
            <a:ext cx="8886099" cy="1849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2588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66323" y="1016777"/>
            <a:ext cx="8915400" cy="728262"/>
          </a:xfrm>
        </p:spPr>
        <p:txBody>
          <a:bodyPr/>
          <a:lstStyle/>
          <a:p>
            <a:r>
              <a:rPr lang="en-US" dirty="0" smtClean="0"/>
              <a:t>Input String and showing String in the Database</a:t>
            </a:r>
            <a:endParaRPr lang="en-US" dirty="0"/>
          </a:p>
        </p:txBody>
      </p:sp>
      <p:pic>
        <p:nvPicPr>
          <p:cNvPr id="3076" name="Picture 4" descr="https://lh4.googleusercontent.com/6zP7aclf0FhYUJmc-iaSFlfRXrTBtQh5I7nGEbv50A8-FXx83HPXyAja_FVZckiAqt5UZgWipt25SWiu74Jm2qZcwsyem1RNnWdgRf6bc6aLrynRdXw9YwszucisSlcYZqzDaxqz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49" t="19837" r="20467" b="8826"/>
          <a:stretch/>
        </p:blipFill>
        <p:spPr bwMode="auto">
          <a:xfrm>
            <a:off x="3029385" y="1861336"/>
            <a:ext cx="4921010" cy="4365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3500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96192" y="1219201"/>
            <a:ext cx="8915400" cy="623560"/>
          </a:xfrm>
        </p:spPr>
        <p:txBody>
          <a:bodyPr/>
          <a:lstStyle/>
          <a:p>
            <a:r>
              <a:rPr lang="en-US" dirty="0" smtClean="0"/>
              <a:t>Click Search button and show the results</a:t>
            </a:r>
            <a:endParaRPr lang="en-US" dirty="0"/>
          </a:p>
        </p:txBody>
      </p:sp>
      <p:pic>
        <p:nvPicPr>
          <p:cNvPr id="4098" name="Picture 2" descr="https://lh6.googleusercontent.com/RnqjOODn2tNH7BDOX5wjQ8MRpxuKXit5gHJhyQPEqHAPmF8IIJCTCOF3sFrI1VZuZEDuUve2WwiCuhgbzqXNrQmv9YgNbfh8Mygvnty59Nx798XRllC3a1xtLsLYwQU0AYWMQIFf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88" b="7529"/>
          <a:stretch/>
        </p:blipFill>
        <p:spPr bwMode="auto">
          <a:xfrm>
            <a:off x="2545308" y="1961423"/>
            <a:ext cx="9158980" cy="4125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4047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</a:t>
            </a:r>
            <a:r>
              <a:rPr lang="en-US" dirty="0" smtClean="0"/>
              <a:t>Requirements(1)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1905000"/>
            <a:ext cx="8915400" cy="3734963"/>
          </a:xfrm>
        </p:spPr>
        <p:txBody>
          <a:bodyPr>
            <a:normAutofit/>
          </a:bodyPr>
          <a:lstStyle/>
          <a:p>
            <a:r>
              <a:rPr lang="en-US" altLang="zh-TW" sz="3200" dirty="0" smtClean="0"/>
              <a:t>FR</a:t>
            </a:r>
            <a:r>
              <a:rPr lang="en-US" sz="3200" dirty="0" smtClean="0"/>
              <a:t>1. </a:t>
            </a:r>
            <a:r>
              <a:rPr lang="en-US" sz="3200" dirty="0"/>
              <a:t>Case sensitive </a:t>
            </a:r>
            <a:r>
              <a:rPr lang="en-US" sz="3200" dirty="0" smtClean="0"/>
              <a:t>search</a:t>
            </a:r>
          </a:p>
          <a:p>
            <a:r>
              <a:rPr lang="en-US" altLang="zh-TW" sz="3200" dirty="0" smtClean="0"/>
              <a:t>FR</a:t>
            </a:r>
            <a:r>
              <a:rPr lang="en-US" sz="3200" dirty="0" smtClean="0"/>
              <a:t>2. </a:t>
            </a:r>
            <a:r>
              <a:rPr lang="en-US" sz="3200" dirty="0"/>
              <a:t>Hyperlink </a:t>
            </a:r>
            <a:r>
              <a:rPr lang="en-US" sz="3200" dirty="0" smtClean="0"/>
              <a:t>enforcement</a:t>
            </a:r>
          </a:p>
          <a:p>
            <a:r>
              <a:rPr lang="en-US" altLang="zh-TW" sz="3200" dirty="0" smtClean="0"/>
              <a:t>FR</a:t>
            </a:r>
            <a:r>
              <a:rPr lang="en-US" sz="3200" dirty="0" smtClean="0"/>
              <a:t>3. Deletion </a:t>
            </a:r>
            <a:r>
              <a:rPr lang="en-US" sz="3200" dirty="0"/>
              <a:t>of out-of-date </a:t>
            </a:r>
            <a:r>
              <a:rPr lang="en-US" sz="3200" dirty="0" smtClean="0"/>
              <a:t>URL</a:t>
            </a:r>
          </a:p>
          <a:p>
            <a:r>
              <a:rPr lang="en-US" altLang="zh-TW" sz="3200" dirty="0" smtClean="0"/>
              <a:t>FR</a:t>
            </a:r>
            <a:r>
              <a:rPr lang="en-US" sz="3200" dirty="0" smtClean="0"/>
              <a:t>4. Multiple search engines</a:t>
            </a:r>
          </a:p>
        </p:txBody>
      </p:sp>
    </p:spTree>
    <p:extLst>
      <p:ext uri="{BB962C8B-B14F-4D97-AF65-F5344CB8AC3E}">
        <p14:creationId xmlns:p14="http://schemas.microsoft.com/office/powerpoint/2010/main" val="6329384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51886" y="1282021"/>
            <a:ext cx="8915400" cy="546779"/>
          </a:xfrm>
        </p:spPr>
        <p:txBody>
          <a:bodyPr/>
          <a:lstStyle/>
          <a:p>
            <a:r>
              <a:rPr lang="en-US" dirty="0" smtClean="0"/>
              <a:t>Click Facebook – Wikipedia</a:t>
            </a:r>
            <a:endParaRPr lang="en-US" dirty="0"/>
          </a:p>
        </p:txBody>
      </p:sp>
      <p:pic>
        <p:nvPicPr>
          <p:cNvPr id="5122" name="Picture 2" descr="https://lh3.googleusercontent.com/YcMJEHr_fDB_y9H5ifdM7a6dXCS43qRQ68eMTIRU-f8AVt7GzjJDqoX90IXJIQrYZdgBsq529U3f3DUgKDZzNiTQYdbwQAwZ2IpVd2TiPMrI0yoIzDHNyI6mha3fAVXO4Ui1VHSo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77" b="9408"/>
          <a:stretch/>
        </p:blipFill>
        <p:spPr bwMode="auto">
          <a:xfrm>
            <a:off x="2351886" y="1989343"/>
            <a:ext cx="9422606" cy="4118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0613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9216" y="2418009"/>
            <a:ext cx="8911687" cy="1930626"/>
          </a:xfrm>
        </p:spPr>
        <p:txBody>
          <a:bodyPr>
            <a:noAutofit/>
          </a:bodyPr>
          <a:lstStyle/>
          <a:p>
            <a:pPr algn="ctr"/>
            <a:r>
              <a:rPr lang="en-US" sz="9600" dirty="0" smtClean="0"/>
              <a:t>END</a:t>
            </a:r>
            <a:endParaRPr lang="en-US" sz="9600" dirty="0"/>
          </a:p>
        </p:txBody>
      </p:sp>
    </p:spTree>
    <p:extLst>
      <p:ext uri="{BB962C8B-B14F-4D97-AF65-F5344CB8AC3E}">
        <p14:creationId xmlns:p14="http://schemas.microsoft.com/office/powerpoint/2010/main" val="1730307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</a:t>
            </a:r>
            <a:r>
              <a:rPr lang="en-US" dirty="0" smtClean="0"/>
              <a:t>Requirements(2)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 smtClean="0"/>
              <a:t>FR</a:t>
            </a:r>
            <a:r>
              <a:rPr lang="en-US" sz="2400" dirty="0" smtClean="0"/>
              <a:t>5. </a:t>
            </a:r>
            <a:r>
              <a:rPr lang="en-US" sz="2400" dirty="0"/>
              <a:t>Setting the number of results to show per page, and navigation between </a:t>
            </a:r>
            <a:r>
              <a:rPr lang="en-US" sz="2400" dirty="0" smtClean="0"/>
              <a:t>pages</a:t>
            </a:r>
          </a:p>
          <a:p>
            <a:r>
              <a:rPr lang="en-US" altLang="zh-TW" sz="2400" dirty="0" smtClean="0"/>
              <a:t>FR</a:t>
            </a:r>
            <a:r>
              <a:rPr lang="en-US" sz="2400" dirty="0" smtClean="0"/>
              <a:t>6. </a:t>
            </a:r>
            <a:r>
              <a:rPr lang="en-US" sz="2400" dirty="0"/>
              <a:t>Listing of the query result in ascending alphabetical order; most frequently accessed order, or per </a:t>
            </a:r>
            <a:r>
              <a:rPr lang="en-US" sz="2400" dirty="0" smtClean="0"/>
              <a:t>payment</a:t>
            </a:r>
          </a:p>
          <a:p>
            <a:r>
              <a:rPr lang="en-US" altLang="zh-TW" sz="2400" dirty="0" smtClean="0"/>
              <a:t>FR</a:t>
            </a:r>
            <a:r>
              <a:rPr lang="en-US" sz="2400" dirty="0" smtClean="0"/>
              <a:t>7. </a:t>
            </a:r>
            <a:r>
              <a:rPr lang="en-US" sz="2400" dirty="0"/>
              <a:t>Autofill, while correcting typographical </a:t>
            </a:r>
            <a:r>
              <a:rPr lang="en-US" sz="2400" dirty="0" smtClean="0"/>
              <a:t>errors</a:t>
            </a:r>
          </a:p>
          <a:p>
            <a:r>
              <a:rPr lang="en-US" altLang="zh-TW" sz="2400" dirty="0" smtClean="0"/>
              <a:t>FR</a:t>
            </a:r>
            <a:r>
              <a:rPr lang="en-US" sz="2400" dirty="0" smtClean="0"/>
              <a:t>8. </a:t>
            </a:r>
            <a:r>
              <a:rPr lang="en-US" sz="2400" dirty="0"/>
              <a:t>Specifying OR/AND/NOT </a:t>
            </a:r>
            <a:r>
              <a:rPr lang="en-US" sz="2400" dirty="0" smtClean="0"/>
              <a:t>Search</a:t>
            </a:r>
          </a:p>
          <a:p>
            <a:r>
              <a:rPr lang="en-US" altLang="zh-TW" sz="2400" dirty="0" smtClean="0"/>
              <a:t>FR</a:t>
            </a:r>
            <a:r>
              <a:rPr lang="en-US" sz="2400" dirty="0" smtClean="0"/>
              <a:t>9. </a:t>
            </a:r>
            <a:r>
              <a:rPr lang="en-US" sz="2400" dirty="0"/>
              <a:t>Filtering out symbols that are not meaningful, according to the user configuration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3556051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Non-Functional Requirements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Easily understandable</a:t>
            </a:r>
          </a:p>
          <a:p>
            <a:r>
              <a:rPr lang="en-US" sz="2400" dirty="0" smtClean="0"/>
              <a:t>Portable</a:t>
            </a:r>
            <a:endParaRPr lang="en-US" sz="2400" dirty="0"/>
          </a:p>
          <a:p>
            <a:r>
              <a:rPr lang="en-US" sz="2400" dirty="0" smtClean="0"/>
              <a:t>Reusable</a:t>
            </a:r>
          </a:p>
          <a:p>
            <a:r>
              <a:rPr lang="en-US" sz="2400" dirty="0" smtClean="0"/>
              <a:t>Good performance</a:t>
            </a:r>
          </a:p>
          <a:p>
            <a:r>
              <a:rPr lang="en-US" sz="2400" dirty="0" smtClean="0"/>
              <a:t>User-friendly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14794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10137" y="624110"/>
            <a:ext cx="9794475" cy="1280890"/>
          </a:xfrm>
        </p:spPr>
        <p:txBody>
          <a:bodyPr>
            <a:normAutofit/>
          </a:bodyPr>
          <a:lstStyle/>
          <a:p>
            <a:pPr algn="ctr"/>
            <a:r>
              <a:rPr lang="en-US" sz="3200" dirty="0"/>
              <a:t>1. Domain Modeling &amp; </a:t>
            </a:r>
            <a:r>
              <a:rPr lang="en-US" sz="3200" dirty="0" smtClean="0"/>
              <a:t/>
            </a:r>
            <a:br>
              <a:rPr lang="en-US" sz="3200" dirty="0" smtClean="0"/>
            </a:br>
            <a:r>
              <a:rPr lang="en-US" sz="3200" dirty="0" smtClean="0"/>
              <a:t>Requirements </a:t>
            </a:r>
            <a:r>
              <a:rPr lang="en-US" sz="3200" dirty="0"/>
              <a:t>specification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25890" t="16285" r="31295" b="56336"/>
          <a:stretch/>
        </p:blipFill>
        <p:spPr>
          <a:xfrm>
            <a:off x="1710137" y="2121966"/>
            <a:ext cx="10004223" cy="4264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639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Main Use Case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36201" t="13841" r="35862" b="40191"/>
          <a:stretch/>
        </p:blipFill>
        <p:spPr>
          <a:xfrm>
            <a:off x="2592924" y="1184366"/>
            <a:ext cx="5183829" cy="5686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5601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Case 1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26551" t="24254" r="37556" b="48318"/>
          <a:stretch/>
        </p:blipFill>
        <p:spPr>
          <a:xfrm>
            <a:off x="176741" y="2020387"/>
            <a:ext cx="7162636" cy="364889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1830" t="20826" r="68583" b="48160"/>
          <a:stretch/>
        </p:blipFill>
        <p:spPr>
          <a:xfrm>
            <a:off x="7341323" y="2020387"/>
            <a:ext cx="4850677" cy="3389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672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Case 2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5789" t="44444" r="36454" b="29905"/>
          <a:stretch/>
        </p:blipFill>
        <p:spPr>
          <a:xfrm>
            <a:off x="400935" y="1699261"/>
            <a:ext cx="7671907" cy="347471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31258" t="20826" r="51001" b="48081"/>
          <a:stretch/>
        </p:blipFill>
        <p:spPr>
          <a:xfrm>
            <a:off x="9283336" y="1741715"/>
            <a:ext cx="2908664" cy="339852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1830" t="20826" r="90787" b="48160"/>
          <a:stretch/>
        </p:blipFill>
        <p:spPr>
          <a:xfrm>
            <a:off x="8072842" y="1741715"/>
            <a:ext cx="1210494" cy="3389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5022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Case 3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5365" t="70349" r="36455" b="19365"/>
          <a:stretch/>
        </p:blipFill>
        <p:spPr>
          <a:xfrm>
            <a:off x="1184366" y="1532708"/>
            <a:ext cx="9940128" cy="178525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48945" t="20826" r="42875" b="48081"/>
          <a:stretch/>
        </p:blipFill>
        <p:spPr>
          <a:xfrm>
            <a:off x="5930538" y="3459479"/>
            <a:ext cx="1341120" cy="339852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1830" t="20826" r="90840" b="48081"/>
          <a:stretch/>
        </p:blipFill>
        <p:spPr>
          <a:xfrm>
            <a:off x="4728753" y="3459479"/>
            <a:ext cx="1201785" cy="3398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557508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2E5369"/>
      </a:dk2>
      <a:lt2>
        <a:srgbClr val="CFE2E7"/>
      </a:lt2>
      <a:accent1>
        <a:srgbClr val="353535"/>
      </a:accent1>
      <a:accent2>
        <a:srgbClr val="31B4E6"/>
      </a:accent2>
      <a:accent3>
        <a:srgbClr val="265991"/>
      </a:accent3>
      <a:accent4>
        <a:srgbClr val="7E40CC"/>
      </a:accent4>
      <a:accent5>
        <a:srgbClr val="B927E9"/>
      </a:accent5>
      <a:accent6>
        <a:srgbClr val="E833BF"/>
      </a:accent6>
      <a:hlink>
        <a:srgbClr val="2DA0F1"/>
      </a:hlink>
      <a:folHlink>
        <a:srgbClr val="7ED1E6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4F34B87B-9C7A-41AE-A6CB-48536223DFF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TM02892315[[fn=Wisp]]</Template>
  <TotalTime>2998</TotalTime>
  <Words>201</Words>
  <Application>Microsoft Office PowerPoint</Application>
  <PresentationFormat>Widescreen</PresentationFormat>
  <Paragraphs>46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Microsoft JhengHei</vt:lpstr>
      <vt:lpstr>Arial</vt:lpstr>
      <vt:lpstr>Century Gothic</vt:lpstr>
      <vt:lpstr>Wingdings 3</vt:lpstr>
      <vt:lpstr>Wisp</vt:lpstr>
      <vt:lpstr>Cyberminer –  A web search engine  Iteration 1</vt:lpstr>
      <vt:lpstr>Functional Requirements(1)</vt:lpstr>
      <vt:lpstr>Functional Requirements(2)</vt:lpstr>
      <vt:lpstr>Non-Functional Requirements</vt:lpstr>
      <vt:lpstr>1. Domain Modeling &amp;  Requirements specification</vt:lpstr>
      <vt:lpstr>Main Use Case</vt:lpstr>
      <vt:lpstr>Use Case 1</vt:lpstr>
      <vt:lpstr>Use Case 2</vt:lpstr>
      <vt:lpstr>Use Case 3</vt:lpstr>
      <vt:lpstr>Use Case 4</vt:lpstr>
      <vt:lpstr>Sequence Diagram(1)</vt:lpstr>
      <vt:lpstr>Sequence Diagram(2)</vt:lpstr>
      <vt:lpstr>Sequence Diagram(3)</vt:lpstr>
      <vt:lpstr>Class Diagram</vt:lpstr>
      <vt:lpstr>2. (Architectural) Design specification</vt:lpstr>
      <vt:lpstr>3. A Prototype implementation &amp;  User Manual</vt:lpstr>
      <vt:lpstr>PowerPoint Presentation</vt:lpstr>
      <vt:lpstr>PowerPoint Presentation</vt:lpstr>
      <vt:lpstr>PowerPoint Presentation</vt:lpstr>
      <vt:lpstr>PowerPoint Presentation</vt:lpstr>
      <vt:lpstr>END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Tony</dc:creator>
  <cp:lastModifiedBy>Tony</cp:lastModifiedBy>
  <cp:revision>34</cp:revision>
  <dcterms:created xsi:type="dcterms:W3CDTF">2021-06-14T19:32:46Z</dcterms:created>
  <dcterms:modified xsi:type="dcterms:W3CDTF">2021-06-16T21:31:45Z</dcterms:modified>
</cp:coreProperties>
</file>